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5"/>
    <p:sldMasterId id="2147493532" r:id="rId6"/>
    <p:sldMasterId id="2147493546" r:id="rId7"/>
    <p:sldMasterId id="2147493510" r:id="rId8"/>
    <p:sldMasterId id="2147493524" r:id="rId9"/>
  </p:sldMasterIdLst>
  <p:notesMasterIdLst>
    <p:notesMasterId r:id="rId24"/>
  </p:notesMasterIdLst>
  <p:handoutMasterIdLst>
    <p:handoutMasterId r:id="rId25"/>
  </p:handoutMasterIdLst>
  <p:sldIdLst>
    <p:sldId id="267" r:id="rId10"/>
    <p:sldId id="280" r:id="rId11"/>
    <p:sldId id="282" r:id="rId12"/>
    <p:sldId id="286" r:id="rId13"/>
    <p:sldId id="273" r:id="rId14"/>
    <p:sldId id="272" r:id="rId15"/>
    <p:sldId id="284" r:id="rId16"/>
    <p:sldId id="281" r:id="rId17"/>
    <p:sldId id="283" r:id="rId18"/>
    <p:sldId id="277" r:id="rId19"/>
    <p:sldId id="278" r:id="rId20"/>
    <p:sldId id="271" r:id="rId21"/>
    <p:sldId id="285" r:id="rId22"/>
    <p:sldId id="279" r:id="rId23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AD07"/>
    <a:srgbClr val="0D6FBD"/>
    <a:srgbClr val="69B834"/>
    <a:srgbClr val="69B833"/>
    <a:srgbClr val="063D89"/>
    <a:srgbClr val="0D6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90" autoAdjust="0"/>
    <p:restoredTop sz="95226" autoAdjust="0"/>
  </p:normalViewPr>
  <p:slideViewPr>
    <p:cSldViewPr snapToGrid="0" snapToObjects="1">
      <p:cViewPr varScale="1">
        <p:scale>
          <a:sx n="105" d="100"/>
          <a:sy n="105" d="100"/>
        </p:scale>
        <p:origin x="126" y="1398"/>
      </p:cViewPr>
      <p:guideLst>
        <p:guide orient="horz" pos="1620"/>
        <p:guide pos="20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3080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ng, Abraham J." userId="b180edac-6d65-44f0-bdb4-40450465b14f" providerId="ADAL" clId="{5F8FC4FA-DDBD-4CBE-8D49-5B1DA54B28D9}"/>
    <pc:docChg chg="delSld">
      <pc:chgData name="King, Abraham J." userId="b180edac-6d65-44f0-bdb4-40450465b14f" providerId="ADAL" clId="{5F8FC4FA-DDBD-4CBE-8D49-5B1DA54B28D9}" dt="2021-10-18T17:59:11.549" v="0" actId="47"/>
      <pc:docMkLst>
        <pc:docMk/>
      </pc:docMkLst>
      <pc:sldChg chg="del">
        <pc:chgData name="King, Abraham J." userId="b180edac-6d65-44f0-bdb4-40450465b14f" providerId="ADAL" clId="{5F8FC4FA-DDBD-4CBE-8D49-5B1DA54B28D9}" dt="2021-10-18T17:59:11.549" v="0" actId="47"/>
        <pc:sldMkLst>
          <pc:docMk/>
          <pc:sldMk cId="2972349892" sldId="27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DMSmith_logo_print_PMS_BlueG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28" y="8672299"/>
            <a:ext cx="921738" cy="40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29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CDMSmith_logo_print_PMS_BlueG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28" y="8672299"/>
            <a:ext cx="921738" cy="40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749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758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36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92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05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SLSA will provide potable toilets and wash stations during construction.</a:t>
            </a:r>
          </a:p>
        </p:txBody>
      </p:sp>
    </p:spTree>
    <p:extLst>
      <p:ext uri="{BB962C8B-B14F-4D97-AF65-F5344CB8AC3E}">
        <p14:creationId xmlns:p14="http://schemas.microsoft.com/office/powerpoint/2010/main" val="36816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adient-bl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07" y="2490772"/>
            <a:ext cx="1685927" cy="1472939"/>
          </a:xfrm>
          <a:prstGeom prst="rect">
            <a:avLst/>
          </a:prstGeom>
        </p:spPr>
      </p:pic>
      <p:pic>
        <p:nvPicPr>
          <p:cNvPr id="18" name="Picture 17" descr="gradient-bl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1" y="2490772"/>
            <a:ext cx="1685927" cy="1472939"/>
          </a:xfrm>
          <a:prstGeom prst="rect">
            <a:avLst/>
          </a:prstGeom>
        </p:spPr>
      </p:pic>
      <p:pic>
        <p:nvPicPr>
          <p:cNvPr id="19" name="Picture 18" descr="gradient-bl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2" y="2490772"/>
            <a:ext cx="1685927" cy="1472939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5332694" y="2490771"/>
            <a:ext cx="3811308" cy="1469838"/>
          </a:xfrm>
          <a:prstGeom prst="rect">
            <a:avLst/>
          </a:prstGeom>
          <a:solidFill>
            <a:srgbClr val="0D6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Generic3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3" t="19035" r="2681"/>
          <a:stretch/>
        </p:blipFill>
        <p:spPr>
          <a:xfrm>
            <a:off x="5327930" y="2490771"/>
            <a:ext cx="2209523" cy="14730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37453" y="2148399"/>
            <a:ext cx="1606548" cy="3423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10475" y="2148399"/>
            <a:ext cx="1533525" cy="342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buNone/>
              <a:defRPr lang="en-US" sz="1200" b="0" i="1" smtClean="0">
                <a:solidFill>
                  <a:srgbClr val="FFFFFF"/>
                </a:solidFill>
                <a:latin typeface="+mj-lt"/>
                <a:cs typeface="Myriad Pro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en-US" sz="1800" dirty="0"/>
            </a:lvl5pPr>
          </a:lstStyle>
          <a:p>
            <a:pPr marL="0" lvl="0"/>
            <a:r>
              <a:rPr lang="en-US" dirty="0"/>
              <a:t>Click to edit Date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1" y="856439"/>
            <a:ext cx="6939280" cy="9293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lnSpc>
                <a:spcPct val="90000"/>
              </a:lnSpc>
              <a:defRPr lang="en-US" sz="4000" b="0" i="0" baseline="0" dirty="0">
                <a:solidFill>
                  <a:srgbClr val="0D6FBD"/>
                </a:solidFill>
                <a:cs typeface="Myriad Pro Cond"/>
              </a:defRPr>
            </a:lvl1pPr>
          </a:lstStyle>
          <a:p>
            <a:pPr marL="0"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457201" y="1825608"/>
            <a:ext cx="6939279" cy="5404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r">
              <a:lnSpc>
                <a:spcPct val="90000"/>
              </a:lnSpc>
              <a:buNone/>
              <a:defRPr lang="en-US" sz="1800" baseline="0" smtClean="0">
                <a:solidFill>
                  <a:schemeClr val="accent1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 algn="r"/>
            <a:r>
              <a:rPr lang="en-US" dirty="0"/>
              <a:t>Click to edit Subtitle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537453" y="0"/>
            <a:ext cx="0" cy="514350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DMSmith_logo_web_White_R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2972315"/>
            <a:ext cx="1431926" cy="598483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610475" y="598999"/>
            <a:ext cx="1533525" cy="14478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200" baseline="0">
                <a:solidFill>
                  <a:srgbClr val="0D6FBD"/>
                </a:solidFill>
              </a:defRPr>
            </a:lvl1pPr>
          </a:lstStyle>
          <a:p>
            <a:pPr lvl="0"/>
            <a:r>
              <a:rPr lang="en-US" dirty="0"/>
              <a:t>Click to edit Presenters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0" y="3960611"/>
            <a:ext cx="9144001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0" y="2490771"/>
            <a:ext cx="338667" cy="14698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0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810" y="4853091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97280" y="4853091"/>
            <a:ext cx="492252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29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810" y="4853091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97280" y="4853091"/>
            <a:ext cx="492252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06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" y="1836831"/>
            <a:ext cx="9143999" cy="1469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2844800" y="1836805"/>
            <a:ext cx="6299200" cy="1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en-US" sz="3600" b="0" i="0" baseline="0">
                <a:solidFill>
                  <a:srgbClr val="0D6FBD"/>
                </a:solidFill>
                <a:cs typeface="Myriad Pro Cond"/>
              </a:defRPr>
            </a:lvl1pPr>
          </a:lstStyle>
          <a:p>
            <a:pPr marL="0" lvl="0" algn="l"/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Generic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3" t="19035" r="2681"/>
          <a:stretch/>
        </p:blipFill>
        <p:spPr>
          <a:xfrm>
            <a:off x="338667" y="1833630"/>
            <a:ext cx="2209523" cy="147301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1836805"/>
            <a:ext cx="338667" cy="14698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36553" y="0"/>
            <a:ext cx="0" cy="514350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0" y="3306670"/>
            <a:ext cx="9144001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56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" y="1836831"/>
            <a:ext cx="9143999" cy="1469839"/>
          </a:xfrm>
          <a:prstGeom prst="rect">
            <a:avLst/>
          </a:prstGeom>
          <a:solidFill>
            <a:srgbClr val="0D6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2844800" y="1836766"/>
            <a:ext cx="6299200" cy="1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en-US" sz="3600" b="0" i="0" baseline="0">
                <a:solidFill>
                  <a:srgbClr val="FFFFFF"/>
                </a:solidFill>
                <a:cs typeface="Myriad Pro Cond"/>
              </a:defRPr>
            </a:lvl1pPr>
          </a:lstStyle>
          <a:p>
            <a:pPr marL="0" lvl="0" algn="l"/>
            <a:r>
              <a:rPr lang="en-US" dirty="0"/>
              <a:t>Click to edit Master title style</a:t>
            </a:r>
          </a:p>
        </p:txBody>
      </p:sp>
      <p:pic>
        <p:nvPicPr>
          <p:cNvPr id="15" name="Picture 14" descr="Generic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3" t="19035" r="2681"/>
          <a:stretch/>
        </p:blipFill>
        <p:spPr>
          <a:xfrm>
            <a:off x="338667" y="1833591"/>
            <a:ext cx="2209523" cy="147301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836766"/>
            <a:ext cx="338667" cy="14698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6553" y="0"/>
            <a:ext cx="0" cy="514350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0" y="3306670"/>
            <a:ext cx="9144001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115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810" y="4853091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97280" y="4853091"/>
            <a:ext cx="492252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64566"/>
            <a:ext cx="3924300" cy="36935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400"/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 sz="2000"/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 sz="1600"/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964566"/>
            <a:ext cx="3924300" cy="36935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400"/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 sz="2000"/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 sz="1600"/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810" y="4853091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97280" y="4853091"/>
            <a:ext cx="492252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810" y="4853091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97280" y="4853091"/>
            <a:ext cx="492252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55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810" y="4853091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97280" y="4853091"/>
            <a:ext cx="492252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0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810" y="4853091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97280" y="4853091"/>
            <a:ext cx="492252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2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964566"/>
            <a:ext cx="3924300" cy="369355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64566"/>
            <a:ext cx="3924300" cy="369355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810" y="4853091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97280" y="4853091"/>
            <a:ext cx="492252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6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D6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14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7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14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5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69478"/>
            <a:ext cx="8178800" cy="479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964565"/>
            <a:ext cx="8178800" cy="3638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dirty="0"/>
              <a:t>Second level</a:t>
            </a:r>
          </a:p>
          <a:p>
            <a:pPr marL="1143000" lvl="2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dirty="0"/>
              <a:t>Third level</a:t>
            </a:r>
          </a:p>
          <a:p>
            <a:pPr marL="1600200" lvl="3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dirty="0"/>
              <a:t>Fourth level</a:t>
            </a:r>
          </a:p>
          <a:p>
            <a:pPr marL="2057400" lvl="4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dirty="0"/>
              <a:t>Fifth level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" y="4806948"/>
            <a:ext cx="336552" cy="336552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0D6F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4806948"/>
            <a:ext cx="8229600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lin ang="0" scaled="0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336553" y="901065"/>
            <a:ext cx="0" cy="4242435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lin ang="5400000" scaled="0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810" y="4853091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97280" y="4853091"/>
            <a:ext cx="492252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63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2" r:id="rId1"/>
    <p:sldLayoutId id="2147493514" r:id="rId2"/>
    <p:sldLayoutId id="2147493516" r:id="rId3"/>
    <p:sldLayoutId id="2147493517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lang="en-US" sz="3200" b="0" i="0" kern="1200">
          <a:solidFill>
            <a:srgbClr val="0D6FBD"/>
          </a:solidFill>
          <a:latin typeface="+mj-lt"/>
          <a:ea typeface="+mj-ea"/>
          <a:cs typeface="Myriad Pro Con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+mj-lt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lang="en-US" sz="2000" i="0" kern="1200" dirty="0" smtClean="0">
          <a:solidFill>
            <a:schemeClr val="tx1"/>
          </a:solidFill>
          <a:latin typeface="+mj-lt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lang="en-US" sz="1800" kern="1200" dirty="0" smtClean="0">
          <a:solidFill>
            <a:schemeClr val="tx1"/>
          </a:solidFill>
          <a:latin typeface="+mj-lt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lang="en-US" sz="1600" kern="1200" dirty="0" smtClean="0">
          <a:solidFill>
            <a:schemeClr val="tx1"/>
          </a:solidFill>
          <a:latin typeface="+mj-lt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lang="en-US" sz="1600" i="1" kern="1200" dirty="0">
          <a:solidFill>
            <a:schemeClr val="tx1"/>
          </a:solidFill>
          <a:latin typeface="+mj-lt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D6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69478"/>
            <a:ext cx="8229600" cy="479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964566"/>
            <a:ext cx="8178800" cy="3693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" y="4806948"/>
            <a:ext cx="336552" cy="3365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4806948"/>
            <a:ext cx="9144000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336553" y="0"/>
            <a:ext cx="0" cy="5143501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810" y="4853091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97280" y="4853091"/>
            <a:ext cx="492252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0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6" r:id="rId1"/>
    <p:sldLayoutId id="2147493528" r:id="rId2"/>
    <p:sldLayoutId id="2147493530" r:id="rId3"/>
    <p:sldLayoutId id="2147493531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lang="en-US" sz="3200" b="0" i="0" kern="1200">
          <a:solidFill>
            <a:srgbClr val="FFFFFF"/>
          </a:solidFill>
          <a:latin typeface="+mj-lt"/>
          <a:ea typeface="+mj-ea"/>
          <a:cs typeface="Myriad Pro Con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1"/>
        </a:buClr>
        <a:buFont typeface="Wingdings" charset="2"/>
        <a:buChar char="§"/>
        <a:defRPr lang="en-US" sz="2400" kern="1200" dirty="0" smtClean="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/>
        </a:buClr>
        <a:buFont typeface="Wingdings" charset="2"/>
        <a:buChar char="§"/>
        <a:defRPr lang="en-US" sz="2000" kern="1200" dirty="0" smtClean="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/>
        </a:buClr>
        <a:buFont typeface="Wingdings" charset="2"/>
        <a:buChar char="§"/>
        <a:defRPr lang="en-US" sz="1800" kern="1200" dirty="0" smtClean="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Wingdings" charset="2"/>
        <a:buChar char="§"/>
        <a:defRPr lang="en-US" sz="1600" kern="1200" dirty="0" smtClean="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/>
        </a:buClr>
        <a:buFont typeface="Wingdings" charset="2"/>
        <a:buChar char="§"/>
        <a:defRPr lang="en-US" sz="1600" i="1" kern="1200" dirty="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September 30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38150"/>
            <a:ext cx="7015481" cy="1347611"/>
          </a:xfrm>
        </p:spPr>
        <p:txBody>
          <a:bodyPr/>
          <a:lstStyle/>
          <a:p>
            <a:pPr algn="l"/>
            <a:r>
              <a:rPr lang="en-US" sz="3600" dirty="0"/>
              <a:t>Suburban Lancaster Sewer Authority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1800 and 1900 Blocks of Willow Street Pike Sewer Line Replacement </a:t>
            </a:r>
          </a:p>
        </p:txBody>
      </p:sp>
    </p:spTree>
    <p:extLst>
      <p:ext uri="{BB962C8B-B14F-4D97-AF65-F5344CB8AC3E}">
        <p14:creationId xmlns:p14="http://schemas.microsoft.com/office/powerpoint/2010/main" val="3368657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Map&#10;&#10;Description automatically generated">
            <a:extLst>
              <a:ext uri="{FF2B5EF4-FFF2-40B4-BE49-F238E27FC236}">
                <a16:creationId xmlns:a16="http://schemas.microsoft.com/office/drawing/2014/main" id="{45063DB1-6A30-4BE7-A7CF-78EE86C84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6" b="12"/>
          <a:stretch/>
        </p:blipFill>
        <p:spPr>
          <a:xfrm>
            <a:off x="620523" y="0"/>
            <a:ext cx="7953753" cy="5146546"/>
          </a:xfrm>
          <a:noFill/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A73369EF-4BB9-471F-BE2B-07F0F466C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4810" y="4853091"/>
            <a:ext cx="586740" cy="258659"/>
          </a:xfrm>
        </p:spPr>
        <p:txBody>
          <a:bodyPr/>
          <a:lstStyle/>
          <a:p>
            <a:pPr>
              <a:spcAft>
                <a:spcPts val="600"/>
              </a:spcAft>
            </a:pPr>
            <a:fld id="{75472711-4FCB-2141-A321-C0607E714264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75472711-4FCB-2141-A321-C0607E714264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6B80828A-DE09-4B84-AE4B-167EBC181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2159" y="4884738"/>
            <a:ext cx="2082117" cy="258762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Suburban Lancaster Sewer Authority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3D24682-7733-4237-8E74-BA03242FD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815" y="0"/>
            <a:ext cx="3495461" cy="258659"/>
          </a:xfrm>
          <a:solidFill>
            <a:schemeClr val="bg1"/>
          </a:solidFill>
        </p:spPr>
        <p:txBody>
          <a:bodyPr/>
          <a:lstStyle/>
          <a:p>
            <a:r>
              <a:rPr lang="en-US" sz="1800" dirty="0"/>
              <a:t>Alignment of Proposed Sewer Main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C0D0E0-4D4B-4B9D-84B1-57E520DC51F4}"/>
              </a:ext>
            </a:extLst>
          </p:cNvPr>
          <p:cNvSpPr txBox="1"/>
          <p:nvPr/>
        </p:nvSpPr>
        <p:spPr>
          <a:xfrm>
            <a:off x="6734894" y="4259194"/>
            <a:ext cx="15966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Note: Launching and receiving pits are not drawn to scale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C4934FD-515C-40FB-B1D9-0C9EAA36FA08}"/>
              </a:ext>
            </a:extLst>
          </p:cNvPr>
          <p:cNvSpPr/>
          <p:nvPr/>
        </p:nvSpPr>
        <p:spPr>
          <a:xfrm>
            <a:off x="3139466" y="1712772"/>
            <a:ext cx="63963" cy="6758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9516D6F-894F-472F-9146-F1E14A3C37A0}"/>
              </a:ext>
            </a:extLst>
          </p:cNvPr>
          <p:cNvSpPr/>
          <p:nvPr/>
        </p:nvSpPr>
        <p:spPr>
          <a:xfrm>
            <a:off x="3576480" y="615171"/>
            <a:ext cx="63963" cy="6758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AFBC20-F42C-4D32-81B6-A91959CB0376}"/>
              </a:ext>
            </a:extLst>
          </p:cNvPr>
          <p:cNvSpPr/>
          <p:nvPr/>
        </p:nvSpPr>
        <p:spPr>
          <a:xfrm>
            <a:off x="3221847" y="191075"/>
            <a:ext cx="63963" cy="6758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868D30-CDB7-4D32-B9CF-971DAACE0FE4}"/>
              </a:ext>
            </a:extLst>
          </p:cNvPr>
          <p:cNvSpPr txBox="1"/>
          <p:nvPr/>
        </p:nvSpPr>
        <p:spPr>
          <a:xfrm>
            <a:off x="1090013" y="4381832"/>
            <a:ext cx="15441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badi" panose="020B0604020104020204" pitchFamily="34" charset="0"/>
              </a:rPr>
              <a:t>Proposed Manhole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7E072E-1C36-46C7-B9D6-3157E5F0C305}"/>
              </a:ext>
            </a:extLst>
          </p:cNvPr>
          <p:cNvSpPr/>
          <p:nvPr/>
        </p:nvSpPr>
        <p:spPr>
          <a:xfrm>
            <a:off x="4957164" y="2537958"/>
            <a:ext cx="63963" cy="67584"/>
          </a:xfrm>
          <a:prstGeom prst="ellipse">
            <a:avLst/>
          </a:prstGeom>
          <a:solidFill>
            <a:srgbClr val="ECAD07"/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4A3D184-5F89-4951-8101-F431F062C503}"/>
              </a:ext>
            </a:extLst>
          </p:cNvPr>
          <p:cNvSpPr/>
          <p:nvPr/>
        </p:nvSpPr>
        <p:spPr>
          <a:xfrm>
            <a:off x="3839929" y="2656566"/>
            <a:ext cx="63963" cy="67584"/>
          </a:xfrm>
          <a:prstGeom prst="ellipse">
            <a:avLst/>
          </a:prstGeom>
          <a:solidFill>
            <a:srgbClr val="ECAD07"/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3264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535A2-294A-4C27-8F6F-5614AA77D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to homeowners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F3ED8-6285-440D-9997-AD849E20B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177" y="964566"/>
            <a:ext cx="4174864" cy="3693557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400"/>
              </a:spcAft>
            </a:pPr>
            <a:r>
              <a:rPr lang="en-US" dirty="0"/>
              <a:t>SLSA is performing this pipe replacement work at no cost to the homeowners.</a:t>
            </a:r>
          </a:p>
          <a:p>
            <a:pPr>
              <a:spcAft>
                <a:spcPts val="400"/>
              </a:spcAft>
            </a:pPr>
            <a:r>
              <a:rPr lang="en-US" dirty="0"/>
              <a:t>Small excavations will need to be made to reconnect the service line at each property.</a:t>
            </a:r>
          </a:p>
          <a:p>
            <a:pPr>
              <a:spcAft>
                <a:spcPts val="400"/>
              </a:spcAft>
            </a:pPr>
            <a:r>
              <a:rPr lang="en-US" dirty="0"/>
              <a:t>Larger excavations will need to be made at specific locations in order to facilitate the pipe bursting.</a:t>
            </a:r>
          </a:p>
          <a:p>
            <a:pPr>
              <a:spcAft>
                <a:spcPts val="400"/>
              </a:spcAft>
            </a:pPr>
            <a:r>
              <a:rPr lang="en-US" dirty="0"/>
              <a:t>Temporary (typically 1 day) loss of sewer service will occur at times during the project while transitioning from the old pipe to the new pipe.</a:t>
            </a:r>
          </a:p>
          <a:p>
            <a:pPr>
              <a:spcAft>
                <a:spcPts val="400"/>
              </a:spcAft>
            </a:pPr>
            <a:r>
              <a:rPr lang="en-US" dirty="0"/>
              <a:t>SLSA’s contractor will provide portable toilets and wash stations for residents’ use.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858D6-E62B-4453-809A-042E59D99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03457C2-59DB-4F55-BD38-B79FAB18B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6963" y="4852988"/>
            <a:ext cx="4922837" cy="25876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Suburban Lancaster Sewer Authority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1D6BFA-67E9-4366-8AD3-E562099793A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93" y="749300"/>
            <a:ext cx="2103120" cy="274320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3790AB-FE91-4D9E-8C86-38EE57DD83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020" y="1439744"/>
            <a:ext cx="2103120" cy="2743200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8CE6EB-4DD4-42B6-AE33-AAC07EF90760}"/>
              </a:ext>
            </a:extLst>
          </p:cNvPr>
          <p:cNvSpPr txBox="1"/>
          <p:nvPr/>
        </p:nvSpPr>
        <p:spPr>
          <a:xfrm>
            <a:off x="4395894" y="3526412"/>
            <a:ext cx="210312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Figure 1: The backyard of 1914 with the sewer alignment passing underneath or near this deck and another structure to the right.</a:t>
            </a:r>
            <a:endParaRPr lang="en-US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C07685-B3B9-4088-9DDF-85C34360276A}"/>
              </a:ext>
            </a:extLst>
          </p:cNvPr>
          <p:cNvSpPr txBox="1"/>
          <p:nvPr/>
        </p:nvSpPr>
        <p:spPr>
          <a:xfrm>
            <a:off x="6705020" y="4206657"/>
            <a:ext cx="2103120" cy="5078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Figure 2: The backyard of 1905 Willow Street Pike on sewer alignment facing the upstream direction.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58633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Sanitary Sewer Easements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08000" y="1066799"/>
            <a:ext cx="8178800" cy="35363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Documentation of formal sewer easements for the existing sanitary sewer lines does not exist.</a:t>
            </a:r>
          </a:p>
          <a:p>
            <a:r>
              <a:rPr lang="en-US" dirty="0"/>
              <a:t>Therefore, </a:t>
            </a:r>
            <a:r>
              <a:rPr lang="en-US" dirty="0" err="1"/>
              <a:t>SLSA</a:t>
            </a:r>
            <a:r>
              <a:rPr lang="en-US" dirty="0"/>
              <a:t> would like to establish formal sanitary sewer easements across the residential properties (along the alignment of the existing pipes). </a:t>
            </a:r>
          </a:p>
          <a:p>
            <a:r>
              <a:rPr lang="en-US" dirty="0"/>
              <a:t>Establishment of the sewer easements is necessary at the planning stage.</a:t>
            </a:r>
          </a:p>
          <a:p>
            <a:r>
              <a:rPr lang="en-US" dirty="0" err="1"/>
              <a:t>SLSA’s</a:t>
            </a:r>
            <a:r>
              <a:rPr lang="en-US" dirty="0"/>
              <a:t> solicitor has prepared sewer easement agreements that are available for review and signing at this meeting.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787B1FF2-BB62-44BB-BBD4-7FAFCB85D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7280" y="4853091"/>
            <a:ext cx="4922520" cy="258659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Suburban Lancaster Sewer Authority </a:t>
            </a:r>
          </a:p>
        </p:txBody>
      </p:sp>
    </p:spTree>
    <p:extLst>
      <p:ext uri="{BB962C8B-B14F-4D97-AF65-F5344CB8AC3E}">
        <p14:creationId xmlns:p14="http://schemas.microsoft.com/office/powerpoint/2010/main" val="3425232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F4AB1-26BD-47AC-854E-BB14179C4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Meetings and Project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A767C-2025-4AF6-A2B2-6412D084C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964566"/>
            <a:ext cx="8178800" cy="369355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Subsequent meetings with residents are anticipated as project proceeds to engineering design then construction.</a:t>
            </a:r>
          </a:p>
          <a:p>
            <a:r>
              <a:rPr lang="en-US" dirty="0" err="1"/>
              <a:t>SLSA</a:t>
            </a:r>
            <a:r>
              <a:rPr lang="en-US" dirty="0"/>
              <a:t> will add a webpage on its website (sublancsewer.com) for the project that will include project updates and responses to FAQ’s.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AA86B9-2181-4B4B-9A10-7463C5F5E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B4585EA-4DFB-48B5-B9C3-FC4FA77964C2}"/>
              </a:ext>
            </a:extLst>
          </p:cNvPr>
          <p:cNvSpPr txBox="1">
            <a:spLocks/>
          </p:cNvSpPr>
          <p:nvPr/>
        </p:nvSpPr>
        <p:spPr>
          <a:xfrm>
            <a:off x="1097280" y="4876161"/>
            <a:ext cx="492252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Suburban Lancaster Sewer Authority </a:t>
            </a:r>
          </a:p>
        </p:txBody>
      </p:sp>
    </p:spTree>
    <p:extLst>
      <p:ext uri="{BB962C8B-B14F-4D97-AF65-F5344CB8AC3E}">
        <p14:creationId xmlns:p14="http://schemas.microsoft.com/office/powerpoint/2010/main" val="4188671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650CF3C-01DF-4086-910F-D07F88328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69478"/>
            <a:ext cx="8178800" cy="47982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/>
              <a:t>Questions 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C04F43-9B48-42AB-A8D5-A3A6F138F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4810" y="4853091"/>
            <a:ext cx="586740" cy="25865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5472711-4FCB-2141-A321-C0607E714264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5A0B401F-6DDF-4B80-AD67-D5C84E2E9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7280" y="4853091"/>
            <a:ext cx="4922520" cy="25865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Suburban Lancaster Sewer Authority </a:t>
            </a:r>
          </a:p>
        </p:txBody>
      </p:sp>
      <p:pic>
        <p:nvPicPr>
          <p:cNvPr id="4" name="Picture 3" descr="A picture containing outdoor, concrete, cement, stone&#10;&#10;Description automatically generated">
            <a:extLst>
              <a:ext uri="{FF2B5EF4-FFF2-40B4-BE49-F238E27FC236}">
                <a16:creationId xmlns:a16="http://schemas.microsoft.com/office/drawing/2014/main" id="{A1745C21-D8D3-4335-97A1-46B917089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91" y="714762"/>
            <a:ext cx="2980944" cy="1988980"/>
          </a:xfrm>
          <a:prstGeom prst="rect">
            <a:avLst/>
          </a:prstGeom>
        </p:spPr>
      </p:pic>
      <p:pic>
        <p:nvPicPr>
          <p:cNvPr id="7" name="Picture 6" descr="A picture containing grass, outdoor, farm machine&#10;&#10;Description automatically generated">
            <a:extLst>
              <a:ext uri="{FF2B5EF4-FFF2-40B4-BE49-F238E27FC236}">
                <a16:creationId xmlns:a16="http://schemas.microsoft.com/office/drawing/2014/main" id="{B63F6FDE-C248-4759-BE20-40255A3BD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270" y="650078"/>
            <a:ext cx="2982887" cy="1988980"/>
          </a:xfrm>
          <a:prstGeom prst="rect">
            <a:avLst/>
          </a:prstGeom>
        </p:spPr>
      </p:pic>
      <p:pic>
        <p:nvPicPr>
          <p:cNvPr id="9" name="Picture 8" descr="A person working on a machine&#10;&#10;Description automatically generated with low confidence">
            <a:extLst>
              <a:ext uri="{FF2B5EF4-FFF2-40B4-BE49-F238E27FC236}">
                <a16:creationId xmlns:a16="http://schemas.microsoft.com/office/drawing/2014/main" id="{E15E0572-2C30-41CB-B7D7-DAFEBD506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133" y="2751584"/>
            <a:ext cx="2982887" cy="198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71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1589E-0CB0-473B-9F51-9577A83CD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SLSA Officials Present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5E765-8F25-478E-B892-5EB4B88EF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999" y="964566"/>
            <a:ext cx="5850412" cy="3693557"/>
          </a:xfrm>
        </p:spPr>
        <p:txBody>
          <a:bodyPr>
            <a:normAutofit/>
          </a:bodyPr>
          <a:lstStyle/>
          <a:p>
            <a:r>
              <a:rPr lang="en-US" dirty="0"/>
              <a:t>SLSA Board Members </a:t>
            </a:r>
          </a:p>
          <a:p>
            <a:pPr lvl="1"/>
            <a:r>
              <a:rPr lang="en-US" dirty="0"/>
              <a:t>Jim Witman, Chairman </a:t>
            </a:r>
          </a:p>
          <a:p>
            <a:pPr lvl="1"/>
            <a:r>
              <a:rPr lang="en-US" dirty="0"/>
              <a:t>Randy Moyer, Secretary </a:t>
            </a:r>
          </a:p>
          <a:p>
            <a:r>
              <a:rPr lang="en-US" dirty="0"/>
              <a:t>SLSA Engineer : CDM Smith, Inc</a:t>
            </a:r>
          </a:p>
          <a:p>
            <a:pPr lvl="1"/>
            <a:r>
              <a:rPr lang="en-US" dirty="0"/>
              <a:t>Tom Donahue, Project Manager </a:t>
            </a:r>
          </a:p>
          <a:p>
            <a:pPr lvl="1"/>
            <a:r>
              <a:rPr lang="en-US" dirty="0"/>
              <a:t>Byrne Remphrey, Senior Project Engineer</a:t>
            </a:r>
          </a:p>
          <a:p>
            <a:r>
              <a:rPr lang="en-US" dirty="0"/>
              <a:t>SLSA Solicitor : Blakinger Thomas, P.C.</a:t>
            </a:r>
          </a:p>
          <a:p>
            <a:pPr lvl="1"/>
            <a:r>
              <a:rPr lang="en-US" dirty="0"/>
              <a:t>Frank </a:t>
            </a:r>
            <a:r>
              <a:rPr lang="en-US" dirty="0" err="1"/>
              <a:t>Mincarelli</a:t>
            </a:r>
            <a:r>
              <a:rPr lang="en-US" dirty="0"/>
              <a:t>, Attorney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09567-E0BF-47E0-949A-E79C075F4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D87DE001-E803-42DA-8688-96C188E3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6963" y="4852988"/>
            <a:ext cx="4922837" cy="25876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Suburban Lancaster Sewer Authority </a:t>
            </a:r>
          </a:p>
        </p:txBody>
      </p:sp>
    </p:spTree>
    <p:extLst>
      <p:ext uri="{BB962C8B-B14F-4D97-AF65-F5344CB8AC3E}">
        <p14:creationId xmlns:p14="http://schemas.microsoft.com/office/powerpoint/2010/main" val="86606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408DE74-F1F2-47E5-8F7E-C953E7E2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Meeting 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0A0E040-1404-4B81-B980-78C8DD2B1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964566"/>
            <a:ext cx="8381664" cy="36935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SLSA</a:t>
            </a:r>
            <a:r>
              <a:rPr lang="en-US" dirty="0"/>
              <a:t> officials will discuss the following agenda items at this meeting:</a:t>
            </a:r>
          </a:p>
          <a:p>
            <a:r>
              <a:rPr lang="en-US" dirty="0"/>
              <a:t>Project purpose and scope</a:t>
            </a:r>
          </a:p>
          <a:p>
            <a:r>
              <a:rPr lang="en-US" dirty="0"/>
              <a:t>Extent of the project</a:t>
            </a:r>
          </a:p>
          <a:p>
            <a:r>
              <a:rPr lang="en-US" dirty="0"/>
              <a:t>Tentative project timeline</a:t>
            </a:r>
          </a:p>
          <a:p>
            <a:r>
              <a:rPr lang="en-US" dirty="0"/>
              <a:t>Pipe replacement construction method selected</a:t>
            </a:r>
          </a:p>
          <a:p>
            <a:r>
              <a:rPr lang="en-US" dirty="0"/>
              <a:t>Expected temporary construction disturbance and temporary disruptions of sewer service</a:t>
            </a:r>
          </a:p>
          <a:p>
            <a:r>
              <a:rPr lang="en-US" dirty="0"/>
              <a:t>Establishment of sewer easements</a:t>
            </a:r>
          </a:p>
          <a:p>
            <a:r>
              <a:rPr lang="en-US" dirty="0"/>
              <a:t>Future meetings and project updates</a:t>
            </a:r>
          </a:p>
          <a:p>
            <a:r>
              <a:rPr lang="en-US" dirty="0"/>
              <a:t>Questions from </a:t>
            </a:r>
            <a:r>
              <a:rPr lang="en-US" dirty="0" err="1"/>
              <a:t>SLSA</a:t>
            </a:r>
            <a:r>
              <a:rPr lang="en-US" dirty="0"/>
              <a:t> customers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48A3B-CCD0-41CD-AFF2-618EA710D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5472711-4FCB-2141-A321-C0607E714264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FEF3C4A3-2658-4929-9FC3-541C8495A828}"/>
              </a:ext>
            </a:extLst>
          </p:cNvPr>
          <p:cNvSpPr txBox="1">
            <a:spLocks/>
          </p:cNvSpPr>
          <p:nvPr/>
        </p:nvSpPr>
        <p:spPr>
          <a:xfrm>
            <a:off x="1096963" y="4852988"/>
            <a:ext cx="4922837" cy="258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Suburban Lancaster Sewer Authority </a:t>
            </a:r>
          </a:p>
        </p:txBody>
      </p:sp>
    </p:spTree>
    <p:extLst>
      <p:ext uri="{BB962C8B-B14F-4D97-AF65-F5344CB8AC3E}">
        <p14:creationId xmlns:p14="http://schemas.microsoft.com/office/powerpoint/2010/main" val="2513630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408DE74-F1F2-47E5-8F7E-C953E7E2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Project 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0A0E040-1404-4B81-B980-78C8DD2B1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999" y="964566"/>
            <a:ext cx="4966289" cy="3693557"/>
          </a:xfrm>
        </p:spPr>
        <p:txBody>
          <a:bodyPr>
            <a:normAutofit fontScale="92500"/>
          </a:bodyPr>
          <a:lstStyle/>
          <a:p>
            <a:r>
              <a:rPr lang="en-US" dirty="0"/>
              <a:t>The existing sewer pipes were installed over 50 years ago and have deteriorated including root intrusion at joints, cracks, holes, sagging, etc.</a:t>
            </a:r>
          </a:p>
          <a:p>
            <a:r>
              <a:rPr lang="en-US" dirty="0"/>
              <a:t>The sewer pipes need to be replaced with modern, more durable and watertight pipe materials. </a:t>
            </a:r>
          </a:p>
          <a:p>
            <a:r>
              <a:rPr lang="en-US" dirty="0"/>
              <a:t>Sewer manholes will be rehabilitated or replaced.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48A3B-CCD0-41CD-AFF2-618EA710D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5472711-4FCB-2141-A321-C0607E714264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FEF3C4A3-2658-4929-9FC3-541C8495A828}"/>
              </a:ext>
            </a:extLst>
          </p:cNvPr>
          <p:cNvSpPr txBox="1">
            <a:spLocks/>
          </p:cNvSpPr>
          <p:nvPr/>
        </p:nvSpPr>
        <p:spPr>
          <a:xfrm>
            <a:off x="1096963" y="4852988"/>
            <a:ext cx="4922837" cy="258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Suburban Lancaster Sewer Authority </a:t>
            </a:r>
          </a:p>
        </p:txBody>
      </p:sp>
      <p:pic>
        <p:nvPicPr>
          <p:cNvPr id="1026" name="Picture 2" descr="clay house sewer pipe">
            <a:extLst>
              <a:ext uri="{FF2B5EF4-FFF2-40B4-BE49-F238E27FC236}">
                <a16:creationId xmlns:a16="http://schemas.microsoft.com/office/drawing/2014/main" id="{41FB2C73-221F-4859-809F-09AFD797799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02237" y="999926"/>
            <a:ext cx="39243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CA7E81-F811-4A7B-A4A6-59641CDDFFF1}"/>
              </a:ext>
            </a:extLst>
          </p:cNvPr>
          <p:cNvSpPr txBox="1"/>
          <p:nvPr/>
        </p:nvSpPr>
        <p:spPr>
          <a:xfrm>
            <a:off x="5692774" y="4474538"/>
            <a:ext cx="2943226" cy="2308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Figure 1: Typical failure of old terra cotta pipe.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9194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9EE7A26F-FEE9-4AAE-8F32-730CF65B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69478"/>
            <a:ext cx="8178800" cy="479822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/>
              <a:t>Background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FB217A4-B563-4A41-BF52-D00A7DD0E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964566"/>
            <a:ext cx="3924300" cy="3693557"/>
          </a:xfrm>
        </p:spPr>
        <p:txBody>
          <a:bodyPr>
            <a:normAutofit/>
          </a:bodyPr>
          <a:lstStyle/>
          <a:p>
            <a:r>
              <a:rPr lang="en-US" dirty="0"/>
              <a:t>Sewer pipes were originally constructed in the 1970’s. </a:t>
            </a:r>
          </a:p>
          <a:p>
            <a:r>
              <a:rPr lang="en-US" dirty="0"/>
              <a:t>Pre-dates Authority formation.</a:t>
            </a:r>
          </a:p>
          <a:p>
            <a:r>
              <a:rPr lang="en-US" dirty="0"/>
              <a:t>Pipe material: vitrified clay/ terra cotta.</a:t>
            </a:r>
          </a:p>
          <a:p>
            <a:r>
              <a:rPr lang="en-US" dirty="0"/>
              <a:t>Total pipe length 2430 LF.</a:t>
            </a:r>
          </a:p>
          <a:p>
            <a:r>
              <a:rPr lang="en-US" dirty="0"/>
              <a:t>Extends through the back of customers’ lots.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20D4255-2F08-40E7-B4AA-6F52F6F6FB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78283" y="1429595"/>
            <a:ext cx="2059563" cy="27432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84810" y="4853091"/>
            <a:ext cx="586740" cy="25865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5472711-4FCB-2141-A321-C0607E714264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32" name="Footer Placeholder 5">
            <a:extLst>
              <a:ext uri="{FF2B5EF4-FFF2-40B4-BE49-F238E27FC236}">
                <a16:creationId xmlns:a16="http://schemas.microsoft.com/office/drawing/2014/main" id="{E6B51621-653A-43AF-9355-84F93275E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7280" y="4853091"/>
            <a:ext cx="4922520" cy="258659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Suburban Lancaster Sewer Authority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A7A83D-0B6C-4612-8597-CE34AE271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564" y="256035"/>
            <a:ext cx="2063164" cy="2740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A7A9E1-A8BE-4FFC-9FD0-619EC54915E7}"/>
              </a:ext>
            </a:extLst>
          </p:cNvPr>
          <p:cNvSpPr txBox="1"/>
          <p:nvPr/>
        </p:nvSpPr>
        <p:spPr>
          <a:xfrm>
            <a:off x="6878284" y="4274996"/>
            <a:ext cx="205956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/>
              <a:t>Figure 2: The backyard between 1943 and 1947 Willow Street Pike.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5A7EC4-79A5-4ADA-8F58-A6192FC85E2A}"/>
              </a:ext>
            </a:extLst>
          </p:cNvPr>
          <p:cNvSpPr txBox="1"/>
          <p:nvPr/>
        </p:nvSpPr>
        <p:spPr>
          <a:xfrm>
            <a:off x="4754564" y="3044009"/>
            <a:ext cx="2059562" cy="5078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Figure 1: The backyard </a:t>
            </a:r>
            <a:r>
              <a:rPr lang="en-US" sz="9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between 1943 and 1947 Willow Street Pike facing downstream direction.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96125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84810" y="4853091"/>
            <a:ext cx="250059" cy="258659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5472711-4FCB-2141-A321-C0607E714264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  <p:pic>
        <p:nvPicPr>
          <p:cNvPr id="3" name="Content Placeholder 2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574A6B01-F04F-4937-8240-50DFBC3E3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800" y="-1102"/>
            <a:ext cx="7945331" cy="5144602"/>
          </a:xfrm>
          <a:noFill/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A8D7293-16DD-4A76-AFF3-7D0CF5751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27331" y="4884841"/>
            <a:ext cx="2081800" cy="258659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Suburban Lancaster Sewer Authority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4C4071-8FAB-4518-BD45-1992F90EF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933" y="6452"/>
            <a:ext cx="4008198" cy="258659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000" dirty="0"/>
              <a:t>Alignment of Existing Sewer Main</a:t>
            </a:r>
          </a:p>
        </p:txBody>
      </p:sp>
    </p:spTree>
    <p:extLst>
      <p:ext uri="{BB962C8B-B14F-4D97-AF65-F5344CB8AC3E}">
        <p14:creationId xmlns:p14="http://schemas.microsoft.com/office/powerpoint/2010/main" val="373321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BF150-4FF0-4919-BE41-62FDCCE6F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Tentative Project Timeline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9E1B-25BB-466E-AF2B-917C91919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964566"/>
            <a:ext cx="8048604" cy="3693557"/>
          </a:xfrm>
        </p:spPr>
        <p:txBody>
          <a:bodyPr/>
          <a:lstStyle/>
          <a:p>
            <a:r>
              <a:rPr lang="en-US" dirty="0"/>
              <a:t>Planning: September 2021 (current phase of project)</a:t>
            </a:r>
          </a:p>
          <a:p>
            <a:r>
              <a:rPr lang="en-US" dirty="0"/>
              <a:t>Engineering Design and Permitting: November 2021</a:t>
            </a:r>
          </a:p>
          <a:p>
            <a:r>
              <a:rPr lang="en-US" dirty="0"/>
              <a:t>Bidding for Construction: May 2022</a:t>
            </a:r>
          </a:p>
          <a:p>
            <a:r>
              <a:rPr lang="en-US" dirty="0"/>
              <a:t>Construction: July 2022</a:t>
            </a:r>
          </a:p>
          <a:p>
            <a:r>
              <a:rPr lang="en-US" dirty="0"/>
              <a:t>Completion: October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5B329-B558-446F-8174-72A4E1C29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641A199-80D7-4087-ACF6-74BC4DAA49C8}"/>
              </a:ext>
            </a:extLst>
          </p:cNvPr>
          <p:cNvSpPr txBox="1">
            <a:spLocks/>
          </p:cNvSpPr>
          <p:nvPr/>
        </p:nvSpPr>
        <p:spPr>
          <a:xfrm>
            <a:off x="1096963" y="4852988"/>
            <a:ext cx="4922837" cy="258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Suburban Lancaster Sewer Authority </a:t>
            </a:r>
          </a:p>
        </p:txBody>
      </p:sp>
    </p:spTree>
    <p:extLst>
      <p:ext uri="{BB962C8B-B14F-4D97-AF65-F5344CB8AC3E}">
        <p14:creationId xmlns:p14="http://schemas.microsoft.com/office/powerpoint/2010/main" val="4045384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36918-E9FE-43CD-909F-2F85FE8C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69478"/>
            <a:ext cx="8178800" cy="47982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/>
              <a:t>Traditional Trench Excavation vs Trenchless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335D7-0BC8-4D5C-96FF-22FD412C7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964565"/>
            <a:ext cx="8178800" cy="3638550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Traditional sewer excavation involves digging a trench down to the sewer lines for the entire length of the lines.</a:t>
            </a:r>
          </a:p>
          <a:p>
            <a:r>
              <a:rPr lang="en-US" sz="2200" dirty="0"/>
              <a:t>Traditional sewer excavations:</a:t>
            </a:r>
          </a:p>
          <a:p>
            <a:pPr lvl="1"/>
            <a:r>
              <a:rPr lang="en-US" sz="2200" dirty="0"/>
              <a:t>Require long construction time.</a:t>
            </a:r>
          </a:p>
          <a:p>
            <a:pPr lvl="1"/>
            <a:r>
              <a:rPr lang="en-US" sz="2200" dirty="0"/>
              <a:t>Cause significant impacts to existing landscapes and structures.</a:t>
            </a:r>
          </a:p>
          <a:p>
            <a:r>
              <a:rPr lang="en-US" sz="2200" dirty="0"/>
              <a:t>SLSA plans to use a trenchless method called Pipe Bursting, which requires some limited excavation areas, instead of continuous trenching, and results in less impact to homeowners’ landscapes and structures. </a:t>
            </a:r>
          </a:p>
          <a:p>
            <a:r>
              <a:rPr lang="en-US" sz="2200" dirty="0"/>
              <a:t>Pipe bursting was selected based on an evaluation of alternatives by </a:t>
            </a:r>
            <a:r>
              <a:rPr lang="en-US" sz="2200" dirty="0" err="1"/>
              <a:t>SLSA’s</a:t>
            </a:r>
            <a:r>
              <a:rPr lang="en-US" sz="2200" dirty="0"/>
              <a:t> engineer.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17C48-A8F7-4445-9B90-1B738BC05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4810" y="4853091"/>
            <a:ext cx="586740" cy="25865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5472711-4FCB-2141-A321-C0607E714264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BFAF5-E1D0-4CB5-A4FF-A6CEA9F0A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7280" y="4853091"/>
            <a:ext cx="4922520" cy="25865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Suburban Lancaster Sewer Authority </a:t>
            </a:r>
          </a:p>
        </p:txBody>
      </p:sp>
    </p:spTree>
    <p:extLst>
      <p:ext uri="{BB962C8B-B14F-4D97-AF65-F5344CB8AC3E}">
        <p14:creationId xmlns:p14="http://schemas.microsoft.com/office/powerpoint/2010/main" val="3354963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29B17018-C801-4F12-B259-A7AA1B3BE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69478"/>
            <a:ext cx="8178800" cy="479822"/>
          </a:xfrm>
        </p:spPr>
        <p:txBody>
          <a:bodyPr/>
          <a:lstStyle/>
          <a:p>
            <a:r>
              <a:rPr lang="en-US" sz="2800" dirty="0"/>
              <a:t>Traditional Trench Excavation vs Trenchless Methods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7730CDF-E3F0-40E5-BC95-9A88BD1156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1701" y="814371"/>
            <a:ext cx="3716897" cy="3692525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DBEA0B2-E409-4E0B-B93C-7A6DE82F1D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62500" y="814370"/>
            <a:ext cx="3924300" cy="36925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5E2C9-220B-4D1C-B53D-C1EFC2AF9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4810" y="4853091"/>
            <a:ext cx="586740" cy="25865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5472711-4FCB-2141-A321-C0607E714264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FAF30B-9322-495D-B442-C0DB5569E517}"/>
              </a:ext>
            </a:extLst>
          </p:cNvPr>
          <p:cNvSpPr txBox="1"/>
          <p:nvPr/>
        </p:nvSpPr>
        <p:spPr>
          <a:xfrm>
            <a:off x="611701" y="4506895"/>
            <a:ext cx="371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Traditional Trench Excavation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C2FA1-72B1-489D-83BA-94BE70B53F3C}"/>
              </a:ext>
            </a:extLst>
          </p:cNvPr>
          <p:cNvSpPr txBox="1"/>
          <p:nvPr/>
        </p:nvSpPr>
        <p:spPr>
          <a:xfrm>
            <a:off x="4762500" y="4513590"/>
            <a:ext cx="371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Trenchless Excavation </a:t>
            </a:r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BA580133-8AF5-4828-A9EC-C63BC29A7166}"/>
              </a:ext>
            </a:extLst>
          </p:cNvPr>
          <p:cNvSpPr txBox="1">
            <a:spLocks/>
          </p:cNvSpPr>
          <p:nvPr/>
        </p:nvSpPr>
        <p:spPr>
          <a:xfrm>
            <a:off x="1096963" y="4852988"/>
            <a:ext cx="4922837" cy="258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Suburban Lancaster Sewer Authority </a:t>
            </a:r>
          </a:p>
        </p:txBody>
      </p:sp>
    </p:spTree>
    <p:extLst>
      <p:ext uri="{BB962C8B-B14F-4D97-AF65-F5344CB8AC3E}">
        <p14:creationId xmlns:p14="http://schemas.microsoft.com/office/powerpoint/2010/main" val="1580113948"/>
      </p:ext>
    </p:extLst>
  </p:cSld>
  <p:clrMapOvr>
    <a:masterClrMapping/>
  </p:clrMapOvr>
</p:sld>
</file>

<file path=ppt/theme/theme1.xml><?xml version="1.0" encoding="utf-8"?>
<a:theme xmlns:a="http://schemas.openxmlformats.org/drawingml/2006/main" name="LFT_PPT_16x9">
  <a:themeElements>
    <a:clrScheme name="LFT_PPT">
      <a:dk1>
        <a:srgbClr val="000000"/>
      </a:dk1>
      <a:lt1>
        <a:srgbClr val="FFFFFF"/>
      </a:lt1>
      <a:dk2>
        <a:srgbClr val="003399"/>
      </a:dk2>
      <a:lt2>
        <a:srgbClr val="C0B7AF"/>
      </a:lt2>
      <a:accent1>
        <a:srgbClr val="7AC143"/>
      </a:accent1>
      <a:accent2>
        <a:srgbClr val="00BBE5"/>
      </a:accent2>
      <a:accent3>
        <a:srgbClr val="F47B20"/>
      </a:accent3>
      <a:accent4>
        <a:srgbClr val="FFD65A"/>
      </a:accent4>
      <a:accent5>
        <a:srgbClr val="AAD3F1"/>
      </a:accent5>
      <a:accent6>
        <a:srgbClr val="00929F"/>
      </a:accent6>
      <a:hlink>
        <a:srgbClr val="003399"/>
      </a:hlink>
      <a:folHlink>
        <a:srgbClr val="C2E1F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FT_PPT_16x9" id="{EA33F182-98F3-8648-B6C8-062C9E63F267}" vid="{5E63938A-F27F-3F41-8C96-930FEB1B08F8}"/>
    </a:ext>
  </a:extLst>
</a:theme>
</file>

<file path=ppt/theme/theme2.xml><?xml version="1.0" encoding="utf-8"?>
<a:theme xmlns:a="http://schemas.openxmlformats.org/drawingml/2006/main" name="Blue Section Divider">
  <a:themeElements>
    <a:clrScheme name="LFT_PPT">
      <a:dk1>
        <a:srgbClr val="000000"/>
      </a:dk1>
      <a:lt1>
        <a:srgbClr val="FFFFFF"/>
      </a:lt1>
      <a:dk2>
        <a:srgbClr val="003399"/>
      </a:dk2>
      <a:lt2>
        <a:srgbClr val="C0B7AF"/>
      </a:lt2>
      <a:accent1>
        <a:srgbClr val="7AC143"/>
      </a:accent1>
      <a:accent2>
        <a:srgbClr val="00BBE5"/>
      </a:accent2>
      <a:accent3>
        <a:srgbClr val="F47B20"/>
      </a:accent3>
      <a:accent4>
        <a:srgbClr val="FFD65A"/>
      </a:accent4>
      <a:accent5>
        <a:srgbClr val="AAD3F1"/>
      </a:accent5>
      <a:accent6>
        <a:srgbClr val="00929F"/>
      </a:accent6>
      <a:hlink>
        <a:srgbClr val="003399"/>
      </a:hlink>
      <a:folHlink>
        <a:srgbClr val="C2E1F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FT_PPT_16x9" id="{EA33F182-98F3-8648-B6C8-062C9E63F267}" vid="{6AD033AC-CA61-E741-B60D-A71B3A3213CD}"/>
    </a:ext>
  </a:extLst>
</a:theme>
</file>

<file path=ppt/theme/theme3.xml><?xml version="1.0" encoding="utf-8"?>
<a:theme xmlns:a="http://schemas.openxmlformats.org/drawingml/2006/main" name="White Section Divider">
  <a:themeElements>
    <a:clrScheme name="LFT_PPT">
      <a:dk1>
        <a:srgbClr val="000000"/>
      </a:dk1>
      <a:lt1>
        <a:srgbClr val="FFFFFF"/>
      </a:lt1>
      <a:dk2>
        <a:srgbClr val="003399"/>
      </a:dk2>
      <a:lt2>
        <a:srgbClr val="C0B7AF"/>
      </a:lt2>
      <a:accent1>
        <a:srgbClr val="7AC143"/>
      </a:accent1>
      <a:accent2>
        <a:srgbClr val="00BBE5"/>
      </a:accent2>
      <a:accent3>
        <a:srgbClr val="F47B20"/>
      </a:accent3>
      <a:accent4>
        <a:srgbClr val="FFD65A"/>
      </a:accent4>
      <a:accent5>
        <a:srgbClr val="AAD3F1"/>
      </a:accent5>
      <a:accent6>
        <a:srgbClr val="00929F"/>
      </a:accent6>
      <a:hlink>
        <a:srgbClr val="003399"/>
      </a:hlink>
      <a:folHlink>
        <a:srgbClr val="C2E1F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FT_PPT_16x9" id="{EA33F182-98F3-8648-B6C8-062C9E63F267}" vid="{38763240-C7D3-E341-B661-0B47836CBC2C}"/>
    </a:ext>
  </a:extLst>
</a:theme>
</file>

<file path=ppt/theme/theme4.xml><?xml version="1.0" encoding="utf-8"?>
<a:theme xmlns:a="http://schemas.openxmlformats.org/drawingml/2006/main" name="White Interior">
  <a:themeElements>
    <a:clrScheme name="LFT_PPT">
      <a:dk1>
        <a:srgbClr val="000000"/>
      </a:dk1>
      <a:lt1>
        <a:srgbClr val="FFFFFF"/>
      </a:lt1>
      <a:dk2>
        <a:srgbClr val="003399"/>
      </a:dk2>
      <a:lt2>
        <a:srgbClr val="C0B7AF"/>
      </a:lt2>
      <a:accent1>
        <a:srgbClr val="7AC143"/>
      </a:accent1>
      <a:accent2>
        <a:srgbClr val="00BBE5"/>
      </a:accent2>
      <a:accent3>
        <a:srgbClr val="F47B20"/>
      </a:accent3>
      <a:accent4>
        <a:srgbClr val="FFD65A"/>
      </a:accent4>
      <a:accent5>
        <a:srgbClr val="AAD3F1"/>
      </a:accent5>
      <a:accent6>
        <a:srgbClr val="00929F"/>
      </a:accent6>
      <a:hlink>
        <a:srgbClr val="003399"/>
      </a:hlink>
      <a:folHlink>
        <a:srgbClr val="C2E1F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FT_PPT_16x9" id="{EA33F182-98F3-8648-B6C8-062C9E63F267}" vid="{76E21991-3F53-A949-B5F7-E395650B261C}"/>
    </a:ext>
  </a:extLst>
</a:theme>
</file>

<file path=ppt/theme/theme5.xml><?xml version="1.0" encoding="utf-8"?>
<a:theme xmlns:a="http://schemas.openxmlformats.org/drawingml/2006/main" name="Blue Interior">
  <a:themeElements>
    <a:clrScheme name="LFT_PPT">
      <a:dk1>
        <a:srgbClr val="000000"/>
      </a:dk1>
      <a:lt1>
        <a:srgbClr val="FFFFFF"/>
      </a:lt1>
      <a:dk2>
        <a:srgbClr val="003399"/>
      </a:dk2>
      <a:lt2>
        <a:srgbClr val="C0B7AF"/>
      </a:lt2>
      <a:accent1>
        <a:srgbClr val="7AC143"/>
      </a:accent1>
      <a:accent2>
        <a:srgbClr val="00BBE5"/>
      </a:accent2>
      <a:accent3>
        <a:srgbClr val="F47B20"/>
      </a:accent3>
      <a:accent4>
        <a:srgbClr val="FFD65A"/>
      </a:accent4>
      <a:accent5>
        <a:srgbClr val="AAD3F1"/>
      </a:accent5>
      <a:accent6>
        <a:srgbClr val="00929F"/>
      </a:accent6>
      <a:hlink>
        <a:srgbClr val="003399"/>
      </a:hlink>
      <a:folHlink>
        <a:srgbClr val="C2E1F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FT_PPT_16x9" id="{EA33F182-98F3-8648-B6C8-062C9E63F267}" vid="{0DB21C73-3AB2-E142-9E8E-D3BF4F4D1AB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309DF92D9A0A4182B86E4E506AD60B" ma:contentTypeVersion="15" ma:contentTypeDescription="Create a new document." ma:contentTypeScope="" ma:versionID="abcea37596775c958f873cb4ed4cb717">
  <xsd:schema xmlns:xsd="http://www.w3.org/2001/XMLSchema" xmlns:xs="http://www.w3.org/2001/XMLSchema" xmlns:p="http://schemas.microsoft.com/office/2006/metadata/properties" xmlns:ns2="c22a430d-154a-4238-affb-53d92abc2fb3" xmlns:ns3="fe1a9df2-49bb-42bc-ab4d-7fe09ead8427" xmlns:ns4="f6a147e6-6a8f-4226-914b-63df49062d62" xmlns:ns5="56d7d6d4-da24-4db9-96e3-4461b983bf22" targetNamespace="http://schemas.microsoft.com/office/2006/metadata/properties" ma:root="true" ma:fieldsID="7e2a5223d9b789f6baa357272664ee84" ns2:_="" ns3:_="" ns4:_="" ns5:_="">
    <xsd:import namespace="c22a430d-154a-4238-affb-53d92abc2fb3"/>
    <xsd:import namespace="fe1a9df2-49bb-42bc-ab4d-7fe09ead8427"/>
    <xsd:import namespace="f6a147e6-6a8f-4226-914b-63df49062d62"/>
    <xsd:import namespace="56d7d6d4-da24-4db9-96e3-4461b983bf2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Design_x0020_Theme" minOccurs="0"/>
                <xsd:element ref="ns3:Format" minOccurs="0"/>
                <xsd:element ref="ns3:Size" minOccurs="0"/>
                <xsd:element ref="ns3:orientation" minOccurs="0"/>
                <xsd:element ref="ns4:LastSharedByUser" minOccurs="0"/>
                <xsd:element ref="ns4:LastSharedByTime" minOccurs="0"/>
                <xsd:element ref="ns5:LFT_x0020_Type" minOccurs="0"/>
                <xsd:element ref="ns5:MediaServiceMetadata" minOccurs="0"/>
                <xsd:element ref="ns5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a430d-154a-4238-affb-53d92abc2fb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a9df2-49bb-42bc-ab4d-7fe09ead8427" elementFormDefault="qualified">
    <xsd:import namespace="http://schemas.microsoft.com/office/2006/documentManagement/types"/>
    <xsd:import namespace="http://schemas.microsoft.com/office/infopath/2007/PartnerControls"/>
    <xsd:element name="Design_x0020_Theme" ma:index="10" nillable="true" ma:displayName="Design Theme" ma:default="(None)" ma:format="Dropdown" ma:internalName="Design_x0020_Theme">
      <xsd:simpleType>
        <xsd:restriction base="dms:Choice">
          <xsd:enumeration value="(None)"/>
          <xsd:enumeration value="Foundation"/>
          <xsd:enumeration value="Framework"/>
          <xsd:enumeration value="Flow"/>
          <xsd:enumeration value="Focus"/>
        </xsd:restriction>
      </xsd:simpleType>
    </xsd:element>
    <xsd:element name="Format" ma:index="11" nillable="true" ma:displayName="Format" ma:format="Dropdown" ma:internalName="Format">
      <xsd:simpleType>
        <xsd:restriction base="dms:Choice">
          <xsd:enumeration value="Excel"/>
          <xsd:enumeration value="InDesign"/>
          <xsd:enumeration value="PowerPoint"/>
          <xsd:enumeration value="Word"/>
        </xsd:restriction>
      </xsd:simpleType>
    </xsd:element>
    <xsd:element name="Size" ma:index="12" nillable="true" ma:displayName="Size" ma:format="Dropdown" ma:internalName="Size">
      <xsd:simpleType>
        <xsd:restriction base="dms:Choice">
          <xsd:enumeration value="A3"/>
          <xsd:enumeration value="A4"/>
          <xsd:enumeration value="Binder"/>
          <xsd:enumeration value="US Letter"/>
          <xsd:enumeration value="US Tabloid"/>
          <xsd:enumeration value="16x9"/>
          <xsd:enumeration value="4x3"/>
          <xsd:enumeration value="Custom"/>
        </xsd:restriction>
      </xsd:simpleType>
    </xsd:element>
    <xsd:element name="orientation" ma:index="13" nillable="true" ma:displayName="orientation" ma:format="Dropdown" ma:internalName="orientation">
      <xsd:simpleType>
        <xsd:restriction base="dms:Choice">
          <xsd:enumeration value="Landscape"/>
          <xsd:enumeration value="Portrai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a147e6-6a8f-4226-914b-63df49062d62" elementFormDefault="qualified">
    <xsd:import namespace="http://schemas.microsoft.com/office/2006/documentManagement/types"/>
    <xsd:import namespace="http://schemas.microsoft.com/office/infopath/2007/PartnerControls"/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7d6d4-da24-4db9-96e3-4461b983bf22" elementFormDefault="qualified">
    <xsd:import namespace="http://schemas.microsoft.com/office/2006/documentManagement/types"/>
    <xsd:import namespace="http://schemas.microsoft.com/office/infopath/2007/PartnerControls"/>
    <xsd:element name="LFT_x0020_Type" ma:index="16" nillable="true" ma:displayName="LFT-Type" ma:default="Intro" ma:format="Dropdown" ma:internalName="LFT_x0020_Type">
      <xsd:simpleType>
        <xsd:restriction base="dms:Choice">
          <xsd:enumeration value="Intro"/>
          <xsd:enumeration value="Brochures"/>
          <xsd:enumeration value="CD Labels"/>
          <xsd:enumeration value="Excel Spreadsheets"/>
          <xsd:enumeration value="Exhibit Booths"/>
          <xsd:enumeration value="Fact Sheets"/>
          <xsd:enumeration value="InDesign Binder Covers and Spines"/>
          <xsd:enumeration value="InDesign Covers"/>
          <xsd:enumeration value="InDesign Proposals v1"/>
          <xsd:enumeration value="InDesign Proposals"/>
          <xsd:enumeration value="Leave-Behind Brochures"/>
          <xsd:enumeration value="Logos and Graphic Assets"/>
          <xsd:enumeration value="Newsletters"/>
          <xsd:enumeration value="PowerPoint Binder Covers and Spines"/>
          <xsd:enumeration value="PowerPoint Covers"/>
          <xsd:enumeration value="PowerPoint Presentations"/>
          <xsd:enumeration value="Regional Ads"/>
          <xsd:enumeration value="Standard Business Documents"/>
          <xsd:enumeration value="Tabs"/>
          <xsd:enumeration value="Word Covers"/>
          <xsd:enumeration value="Word Proposals"/>
          <xsd:enumeration value="Word Reports"/>
        </xsd:restriction>
      </xsd:simpleType>
    </xsd:element>
    <xsd:element name="MediaServiceMetadata" ma:index="1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mat xmlns="fe1a9df2-49bb-42bc-ab4d-7fe09ead8427">PowerPoint</Format>
    <Design_x0020_Theme xmlns="fe1a9df2-49bb-42bc-ab4d-7fe09ead8427">Foundation</Design_x0020_Theme>
    <orientation xmlns="fe1a9df2-49bb-42bc-ab4d-7fe09ead8427">Landscape</orientation>
    <LFT_x0020_Type xmlns="56d7d6d4-da24-4db9-96e3-4461b983bf22">PowerPoint Presentations</LFT_x0020_Type>
    <Size xmlns="fe1a9df2-49bb-42bc-ab4d-7fe09ead8427">16x9</Size>
    <SharedWithUsers xmlns="c22a430d-154a-4238-affb-53d92abc2fb3">
      <UserInfo>
        <DisplayName>Sherman, Lisa D.</DisplayName>
        <AccountId>706</AccountId>
        <AccountType/>
      </UserInfo>
      <UserInfo>
        <DisplayName>Smietanka, Michal (INACTIVE)</DisplayName>
        <AccountId>1720</AccountId>
        <AccountType/>
      </UserInfo>
      <UserInfo>
        <DisplayName>Nichols, Charlotte</DisplayName>
        <AccountId>485</AccountId>
        <AccountType/>
      </UserInfo>
      <UserInfo>
        <DisplayName>Chavez, Irene</DisplayName>
        <AccountId>1517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10f259f9-296d-45ec-b40f-2b565e2e2123" ContentTypeId="0x01" PreviousValue="false"/>
</file>

<file path=customXml/itemProps1.xml><?xml version="1.0" encoding="utf-8"?>
<ds:datastoreItem xmlns:ds="http://schemas.openxmlformats.org/officeDocument/2006/customXml" ds:itemID="{5B4DF529-BE94-4BA6-A985-B571C64A73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2a430d-154a-4238-affb-53d92abc2fb3"/>
    <ds:schemaRef ds:uri="fe1a9df2-49bb-42bc-ab4d-7fe09ead8427"/>
    <ds:schemaRef ds:uri="f6a147e6-6a8f-4226-914b-63df49062d62"/>
    <ds:schemaRef ds:uri="56d7d6d4-da24-4db9-96e3-4461b983bf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fe1a9df2-49bb-42bc-ab4d-7fe09ead8427"/>
    <ds:schemaRef ds:uri="56d7d6d4-da24-4db9-96e3-4461b983bf22"/>
    <ds:schemaRef ds:uri="http://purl.org/dc/terms/"/>
    <ds:schemaRef ds:uri="f6a147e6-6a8f-4226-914b-63df49062d62"/>
    <ds:schemaRef ds:uri="c22a430d-154a-4238-affb-53d92abc2fb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AB07878-1936-4C44-82C0-403EB1723767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LFT_PPT_16x9</Template>
  <TotalTime>998</TotalTime>
  <Words>749</Words>
  <Application>Microsoft Office PowerPoint</Application>
  <PresentationFormat>On-screen Show (16:9)</PresentationFormat>
  <Paragraphs>100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Abadi</vt:lpstr>
      <vt:lpstr>Arial</vt:lpstr>
      <vt:lpstr>Calibri</vt:lpstr>
      <vt:lpstr>Cambria</vt:lpstr>
      <vt:lpstr>Wingdings</vt:lpstr>
      <vt:lpstr>LFT_PPT_16x9</vt:lpstr>
      <vt:lpstr>Blue Section Divider</vt:lpstr>
      <vt:lpstr>White Section Divider</vt:lpstr>
      <vt:lpstr>White Interior</vt:lpstr>
      <vt:lpstr>Blue Interior</vt:lpstr>
      <vt:lpstr>Suburban Lancaster Sewer Authority </vt:lpstr>
      <vt:lpstr>SLSA Officials Present </vt:lpstr>
      <vt:lpstr>Purpose of Meeting  </vt:lpstr>
      <vt:lpstr>Purpose of Project  </vt:lpstr>
      <vt:lpstr>Background </vt:lpstr>
      <vt:lpstr>Alignment of Existing Sewer Main</vt:lpstr>
      <vt:lpstr>Tentative Project Timeline </vt:lpstr>
      <vt:lpstr>Traditional Trench Excavation vs Trenchless Methods</vt:lpstr>
      <vt:lpstr>Traditional Trench Excavation vs Trenchless Methods</vt:lpstr>
      <vt:lpstr>Alignment of Proposed Sewer Main</vt:lpstr>
      <vt:lpstr>What does this mean to homeowners</vt:lpstr>
      <vt:lpstr>Sanitary Sewer Easements </vt:lpstr>
      <vt:lpstr>Future Meetings and Project Updates</vt:lpstr>
      <vt:lpstr>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Suburban Lancaster Sewer Authority</dc:title>
  <dc:creator>King, Abraham J.</dc:creator>
  <cp:lastModifiedBy>King, Abraham J.</cp:lastModifiedBy>
  <cp:revision>85</cp:revision>
  <cp:lastPrinted>2021-08-31T15:07:32Z</cp:lastPrinted>
  <dcterms:created xsi:type="dcterms:W3CDTF">2021-07-30T17:12:59Z</dcterms:created>
  <dcterms:modified xsi:type="dcterms:W3CDTF">2021-10-18T17:59:12Z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0x010100EE309DF92D9A0A4182B86E4E506AD60B</vt:lpwstr>
  </property>
  <property fmtid="{D5CDD505-2E9C-101B-9397-08002B2CF9AE}" pid="3" name="LFT-Type">
    <vt:lpwstr>2</vt:lpwstr>
  </property>
  <property fmtid="{D5CDD505-2E9C-101B-9397-08002B2CF9AE}" pid="4" name="AuthorIds_UIVersion_4096">
    <vt:lpwstr>1655</vt:lpwstr>
  </property>
</Properties>
</file>